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7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C481C-0411-488A-8A03-DD06A2715DA4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80BC7-0978-4102-87EC-AC763A0AE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5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50000"/>
              </a:schemeClr>
            </a:gs>
            <a:gs pos="57000">
              <a:schemeClr val="bg2">
                <a:tint val="95000"/>
                <a:shade val="100000"/>
                <a:satMod val="130000"/>
                <a:lumMod val="130000"/>
              </a:schemeClr>
            </a:gs>
            <a:gs pos="88000">
              <a:schemeClr val="bg1">
                <a:lumMod val="5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Учреждение образования 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«Гомельский государственный университет 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имени Франциска Скорины»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2276872"/>
            <a:ext cx="8712968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smtClean="0"/>
              <a:t>VII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ЦАРСТВО </a:t>
            </a:r>
            <a:r>
              <a:rPr lang="en-US" sz="3200" b="1" dirty="0" smtClean="0"/>
              <a:t>CYANOBIONTA</a:t>
            </a:r>
            <a:r>
              <a:rPr lang="ru-RU" sz="3200" b="1" dirty="0" smtClean="0"/>
              <a:t> 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ЦАРСТВО </a:t>
            </a:r>
            <a:r>
              <a:rPr lang="en-US" sz="3200" b="1" dirty="0" smtClean="0"/>
              <a:t>PHYTA</a:t>
            </a:r>
          </a:p>
          <a:p>
            <a:pPr algn="ctr"/>
            <a:r>
              <a:rPr lang="ru-RU" sz="3200" b="1" dirty="0"/>
              <a:t>ПОДЦАРСТВО </a:t>
            </a:r>
            <a:r>
              <a:rPr lang="en-US" sz="3200" b="1" dirty="0"/>
              <a:t>TELOMOPHYTA</a:t>
            </a:r>
          </a:p>
        </p:txBody>
      </p:sp>
    </p:spTree>
    <p:extLst>
      <p:ext uri="{BB962C8B-B14F-4D97-AF65-F5344CB8AC3E}">
        <p14:creationId xmlns:p14="http://schemas.microsoft.com/office/powerpoint/2010/main" val="35239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16" y="0"/>
            <a:ext cx="9144000" cy="1323439"/>
          </a:xfrm>
          <a:prstGeom prst="rect">
            <a:avLst/>
          </a:prstGeom>
          <a:solidFill>
            <a:srgbClr val="66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Царство </a:t>
            </a:r>
            <a:r>
              <a:rPr lang="en-US" sz="4000" b="1" i="1" dirty="0" err="1" smtClean="0"/>
              <a:t>Cyanobionta</a:t>
            </a:r>
            <a:r>
              <a:rPr lang="ru-RU" sz="4000" b="1" i="1" dirty="0" smtClean="0"/>
              <a:t> (строматолиты)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Baicalia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R</a:t>
            </a:r>
            <a:r>
              <a:rPr lang="ru-RU" sz="2400" b="1" i="1" baseline="-25000" dirty="0" smtClean="0">
                <a:solidFill>
                  <a:schemeClr val="tx1"/>
                </a:solidFill>
              </a:rPr>
              <a:t>2-3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445223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</a:t>
            </a:r>
            <a:r>
              <a:rPr lang="ru-RU" sz="2400" b="1" i="1" dirty="0" smtClean="0"/>
              <a:t>. </a:t>
            </a:r>
            <a:r>
              <a:rPr lang="en-US" sz="2400" b="1" i="1" dirty="0" err="1" smtClean="0"/>
              <a:t>Conophyton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PR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7651" name="Picture 3" descr="D:\ЕГОР\универ\ПАЛЕОНТОЛОГИЯ\Альбом\DSC02808.JPG"/>
          <p:cNvPicPr>
            <a:picLocks noChangeAspect="1" noChangeArrowheads="1"/>
          </p:cNvPicPr>
          <p:nvPr/>
        </p:nvPicPr>
        <p:blipFill>
          <a:blip r:embed="rId3" cstate="print"/>
          <a:srcRect l="12303" r="12303" b="31168"/>
          <a:stretch>
            <a:fillRect/>
          </a:stretch>
        </p:blipFill>
        <p:spPr bwMode="auto">
          <a:xfrm>
            <a:off x="4932040" y="2276872"/>
            <a:ext cx="3680736" cy="2520280"/>
          </a:xfrm>
          <a:prstGeom prst="rect">
            <a:avLst/>
          </a:prstGeom>
          <a:noFill/>
        </p:spPr>
      </p:pic>
      <p:pic>
        <p:nvPicPr>
          <p:cNvPr id="80898" name="Picture 2" descr="G:\палео\DSC02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060848"/>
            <a:ext cx="4224469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115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solidFill>
            <a:srgbClr val="66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Царство </a:t>
            </a:r>
            <a:r>
              <a:rPr lang="en-US" sz="4000" b="1" i="1" dirty="0" err="1" smtClean="0"/>
              <a:t>Phyta</a:t>
            </a:r>
            <a:r>
              <a:rPr lang="ru-RU" sz="4000" b="1" i="1" dirty="0" smtClean="0"/>
              <a:t> (растения)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843808" y="5445224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Lithothamnium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K-Q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0"/>
            <a:ext cx="9144000" cy="553998"/>
          </a:xfrm>
          <a:prstGeom prst="rect">
            <a:avLst/>
          </a:prstGeom>
          <a:solidFill>
            <a:srgbClr val="FF99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i="1" dirty="0" err="1" smtClean="0"/>
              <a:t>Подцарство</a:t>
            </a:r>
            <a:r>
              <a:rPr lang="ru-RU" sz="3000" b="1" i="1" dirty="0" smtClean="0"/>
              <a:t> </a:t>
            </a:r>
            <a:r>
              <a:rPr lang="en-US" sz="3000" b="1" i="1" dirty="0" err="1" smtClean="0"/>
              <a:t>Thallophyta</a:t>
            </a:r>
            <a:r>
              <a:rPr lang="ru-RU" sz="3000" b="1" i="1" dirty="0" smtClean="0"/>
              <a:t> (низшие растения)</a:t>
            </a:r>
            <a:endParaRPr lang="ru-RU" sz="3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628800"/>
            <a:ext cx="9144000" cy="523220"/>
          </a:xfrm>
          <a:prstGeom prst="rect">
            <a:avLst/>
          </a:prstGeom>
          <a:solidFill>
            <a:srgbClr val="FF66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Отдел </a:t>
            </a:r>
            <a:r>
              <a:rPr lang="en-US" sz="2800" b="1" i="1" dirty="0" err="1" smtClean="0"/>
              <a:t>Rhodophyta</a:t>
            </a:r>
            <a:r>
              <a:rPr lang="ru-RU" sz="2800" b="1" i="1" dirty="0" smtClean="0"/>
              <a:t> (красные водоросли)</a:t>
            </a:r>
            <a:endParaRPr lang="ru-RU" sz="2800" dirty="0"/>
          </a:p>
        </p:txBody>
      </p:sp>
      <p:pic>
        <p:nvPicPr>
          <p:cNvPr id="26626" name="Picture 2" descr="D:\ЕГОР\универ\ПАЛЕОНТОЛОГИЯ\Альбом\DSC02805.JPG"/>
          <p:cNvPicPr>
            <a:picLocks noChangeAspect="1" noChangeArrowheads="1"/>
          </p:cNvPicPr>
          <p:nvPr/>
        </p:nvPicPr>
        <p:blipFill>
          <a:blip r:embed="rId3" cstate="print"/>
          <a:srcRect l="30758" t="12303" r="30758" b="53314"/>
          <a:stretch>
            <a:fillRect/>
          </a:stretch>
        </p:blipFill>
        <p:spPr bwMode="auto">
          <a:xfrm>
            <a:off x="2843808" y="2588662"/>
            <a:ext cx="4032448" cy="2702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092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FF99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/>
              <a:t>Подцарство</a:t>
            </a:r>
            <a:r>
              <a:rPr lang="ru-RU" sz="4000" b="1" i="1" dirty="0" smtClean="0"/>
              <a:t> </a:t>
            </a:r>
            <a:r>
              <a:rPr lang="en-US" sz="4000" b="1" i="1" dirty="0" err="1" smtClean="0"/>
              <a:t>Telomophyta</a:t>
            </a:r>
            <a:r>
              <a:rPr lang="ru-RU" sz="4000" b="1" i="1" dirty="0" smtClean="0"/>
              <a:t> </a:t>
            </a:r>
            <a:endParaRPr lang="ru-RU" sz="4000" b="1" i="1" dirty="0" smtClean="0"/>
          </a:p>
          <a:p>
            <a:pPr algn="ctr"/>
            <a:r>
              <a:rPr lang="ru-RU" sz="4000" b="1" i="1" dirty="0" smtClean="0"/>
              <a:t>(</a:t>
            </a:r>
            <a:r>
              <a:rPr lang="ru-RU" sz="4000" b="1" i="1" dirty="0" smtClean="0"/>
              <a:t>высшие растения)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Sigillaria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C-P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445224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Stigmaria</a:t>
            </a:r>
            <a:r>
              <a:rPr lang="en-US" sz="2400" b="1" i="1" dirty="0" smtClean="0"/>
              <a:t> 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C-P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84784"/>
            <a:ext cx="9144000" cy="523220"/>
          </a:xfrm>
          <a:prstGeom prst="rect">
            <a:avLst/>
          </a:prstGeom>
          <a:solidFill>
            <a:srgbClr val="808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Раздел </a:t>
            </a:r>
            <a:r>
              <a:rPr lang="en-US" sz="2800" b="1" i="1" dirty="0" err="1" smtClean="0"/>
              <a:t>Sporatae</a:t>
            </a:r>
            <a:r>
              <a:rPr lang="ru-RU" sz="2800" b="1" i="1" dirty="0" smtClean="0"/>
              <a:t> (споровые)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204864"/>
            <a:ext cx="9144000" cy="523220"/>
          </a:xfrm>
          <a:prstGeom prst="rect">
            <a:avLst/>
          </a:prstGeom>
          <a:solidFill>
            <a:srgbClr val="FF66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Отдел </a:t>
            </a:r>
            <a:r>
              <a:rPr lang="en-US" sz="2800" b="1" i="1" dirty="0" err="1" smtClean="0"/>
              <a:t>Lycopodiophyta</a:t>
            </a:r>
            <a:endParaRPr lang="ru-RU" sz="2800" dirty="0"/>
          </a:p>
        </p:txBody>
      </p:sp>
      <p:pic>
        <p:nvPicPr>
          <p:cNvPr id="21506" name="Picture 2" descr="D:\ЕГОР\универ\ПАЛЕОНТОЛОГИЯ\Альбом\DSC02792.JPG"/>
          <p:cNvPicPr>
            <a:picLocks noChangeAspect="1" noChangeArrowheads="1"/>
          </p:cNvPicPr>
          <p:nvPr/>
        </p:nvPicPr>
        <p:blipFill>
          <a:blip r:embed="rId3" cstate="print"/>
          <a:srcRect r="6152" b="28707"/>
          <a:stretch>
            <a:fillRect/>
          </a:stretch>
        </p:blipFill>
        <p:spPr bwMode="auto">
          <a:xfrm>
            <a:off x="4932039" y="2996952"/>
            <a:ext cx="3791649" cy="2160240"/>
          </a:xfrm>
          <a:prstGeom prst="rect">
            <a:avLst/>
          </a:prstGeom>
          <a:noFill/>
        </p:spPr>
      </p:pic>
      <p:pic>
        <p:nvPicPr>
          <p:cNvPr id="79874" name="Picture 2" descr="G:\палео\DSC02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852936"/>
            <a:ext cx="3312368" cy="2484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562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FF99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/>
              <a:t>Подцарство</a:t>
            </a:r>
            <a:r>
              <a:rPr lang="ru-RU" sz="4000" b="1" i="1" dirty="0" smtClean="0"/>
              <a:t> </a:t>
            </a:r>
            <a:r>
              <a:rPr lang="en-US" sz="4000" b="1" i="1" dirty="0" err="1" smtClean="0"/>
              <a:t>Telomophyta</a:t>
            </a:r>
            <a:r>
              <a:rPr lang="ru-RU" sz="4000" b="1" i="1" dirty="0" smtClean="0"/>
              <a:t> (высшие растения)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Sphenophyllum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chemeClr val="tx1"/>
                </a:solidFill>
              </a:rPr>
              <a:t>D</a:t>
            </a:r>
            <a:r>
              <a:rPr lang="en-US" sz="2400" b="1" i="1" baseline="-25000" dirty="0" err="1" smtClean="0">
                <a:solidFill>
                  <a:schemeClr val="tx1"/>
                </a:solidFill>
              </a:rPr>
              <a:t>3</a:t>
            </a:r>
            <a:r>
              <a:rPr lang="en-US" sz="2400" b="1" i="1" dirty="0" smtClean="0">
                <a:solidFill>
                  <a:schemeClr val="tx1"/>
                </a:solidFill>
              </a:rPr>
              <a:t>-P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</a:t>
            </a:r>
            <a:r>
              <a:rPr lang="ru-RU" sz="2400" b="1" i="1" dirty="0" smtClean="0"/>
              <a:t>. </a:t>
            </a:r>
            <a:r>
              <a:rPr lang="en-US" sz="2400" b="1" i="1" dirty="0" smtClean="0"/>
              <a:t>Calamites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C-P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84784"/>
            <a:ext cx="9144000" cy="523220"/>
          </a:xfrm>
          <a:prstGeom prst="rect">
            <a:avLst/>
          </a:prstGeom>
          <a:solidFill>
            <a:srgbClr val="808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Раздел </a:t>
            </a:r>
            <a:r>
              <a:rPr lang="en-US" sz="2800" b="1" i="1" dirty="0" err="1" smtClean="0"/>
              <a:t>Sporatae</a:t>
            </a:r>
            <a:r>
              <a:rPr lang="ru-RU" sz="2800" b="1" i="1" dirty="0" smtClean="0"/>
              <a:t> (споровые)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132856"/>
            <a:ext cx="9144000" cy="523220"/>
          </a:xfrm>
          <a:prstGeom prst="rect">
            <a:avLst/>
          </a:prstGeom>
          <a:solidFill>
            <a:srgbClr val="FF66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Отдел </a:t>
            </a:r>
            <a:r>
              <a:rPr lang="en-US" sz="2800" b="1" i="1" dirty="0" err="1" smtClean="0"/>
              <a:t>Equisetophyta</a:t>
            </a:r>
            <a:r>
              <a:rPr lang="ru-RU" sz="2800" b="1" i="1" dirty="0" smtClean="0"/>
              <a:t> (хвощевидные)</a:t>
            </a:r>
            <a:endParaRPr lang="ru-RU" sz="2800" dirty="0"/>
          </a:p>
        </p:txBody>
      </p:sp>
      <p:pic>
        <p:nvPicPr>
          <p:cNvPr id="22531" name="Picture 3" descr="D:\ЕГОР\универ\ПАЛЕОНТОЛОГИЯ\Альбом\DSC02804.JPG"/>
          <p:cNvPicPr>
            <a:picLocks noChangeAspect="1" noChangeArrowheads="1"/>
          </p:cNvPicPr>
          <p:nvPr/>
        </p:nvPicPr>
        <p:blipFill>
          <a:blip r:embed="rId3" cstate="print"/>
          <a:srcRect l="15379" r="15379" b="49213"/>
          <a:stretch>
            <a:fillRect/>
          </a:stretch>
        </p:blipFill>
        <p:spPr bwMode="auto">
          <a:xfrm>
            <a:off x="395536" y="2996952"/>
            <a:ext cx="3960440" cy="2178660"/>
          </a:xfrm>
          <a:prstGeom prst="rect">
            <a:avLst/>
          </a:prstGeom>
          <a:noFill/>
        </p:spPr>
      </p:pic>
      <p:pic>
        <p:nvPicPr>
          <p:cNvPr id="77826" name="Picture 2" descr="G:\палео\DSC02840.JPG"/>
          <p:cNvPicPr>
            <a:picLocks noChangeAspect="1" noChangeArrowheads="1"/>
          </p:cNvPicPr>
          <p:nvPr/>
        </p:nvPicPr>
        <p:blipFill>
          <a:blip r:embed="rId4" cstate="print"/>
          <a:srcRect l="6152" r="30758" b="8202"/>
          <a:stretch>
            <a:fillRect/>
          </a:stretch>
        </p:blipFill>
        <p:spPr bwMode="auto">
          <a:xfrm rot="5400000">
            <a:off x="5564747" y="2652277"/>
            <a:ext cx="2819268" cy="3076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0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rgbClr val="FF99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/>
              <a:t>Подцарство</a:t>
            </a:r>
            <a:r>
              <a:rPr lang="ru-RU" sz="4000" b="1" i="1" dirty="0" smtClean="0"/>
              <a:t> </a:t>
            </a:r>
            <a:r>
              <a:rPr lang="en-US" sz="4000" b="1" i="1" dirty="0" err="1" smtClean="0"/>
              <a:t>Telomophyta</a:t>
            </a:r>
            <a:r>
              <a:rPr lang="ru-RU" sz="4000" b="1" i="1" dirty="0" smtClean="0"/>
              <a:t> </a:t>
            </a:r>
            <a:endParaRPr lang="ru-RU" sz="4000" b="1" i="1" dirty="0" smtClean="0"/>
          </a:p>
          <a:p>
            <a:pPr algn="ctr"/>
            <a:r>
              <a:rPr lang="ru-RU" sz="4000" b="1" i="1" dirty="0" smtClean="0"/>
              <a:t>(</a:t>
            </a:r>
            <a:r>
              <a:rPr lang="ru-RU" sz="4000" b="1" i="1" dirty="0" smtClean="0"/>
              <a:t>высшие растения)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733256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Pecopteris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chemeClr val="tx1"/>
                </a:solidFill>
              </a:rPr>
              <a:t>D</a:t>
            </a:r>
            <a:r>
              <a:rPr lang="en-US" sz="2400" b="1" i="1" baseline="-25000" dirty="0" err="1" smtClean="0">
                <a:solidFill>
                  <a:schemeClr val="tx1"/>
                </a:solidFill>
              </a:rPr>
              <a:t>3</a:t>
            </a:r>
            <a:r>
              <a:rPr lang="en-US" sz="2400" b="1" i="1" dirty="0" smtClean="0">
                <a:solidFill>
                  <a:schemeClr val="tx1"/>
                </a:solidFill>
              </a:rPr>
              <a:t>-C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88024" y="5733256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Cladophlebis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T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  <a:solidFill>
            <a:srgbClr val="808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Раздел </a:t>
            </a:r>
            <a:r>
              <a:rPr lang="en-US" sz="2800" b="1" i="1" dirty="0" err="1" smtClean="0"/>
              <a:t>Sporatae</a:t>
            </a:r>
            <a:r>
              <a:rPr lang="ru-RU" sz="2800" b="1" i="1" dirty="0" smtClean="0"/>
              <a:t> (споровые)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132856"/>
            <a:ext cx="9144000" cy="523220"/>
          </a:xfrm>
          <a:prstGeom prst="rect">
            <a:avLst/>
          </a:prstGeom>
          <a:solidFill>
            <a:srgbClr val="FF66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Отдел </a:t>
            </a:r>
            <a:r>
              <a:rPr lang="en-US" sz="2800" b="1" i="1" dirty="0" err="1" smtClean="0"/>
              <a:t>Polypodiophyta</a:t>
            </a:r>
            <a:r>
              <a:rPr lang="ru-RU" sz="2800" b="1" i="1" dirty="0" smtClean="0"/>
              <a:t> (папоротниковидные)</a:t>
            </a:r>
            <a:endParaRPr lang="ru-RU" sz="2800" dirty="0"/>
          </a:p>
        </p:txBody>
      </p:sp>
      <p:pic>
        <p:nvPicPr>
          <p:cNvPr id="25602" name="Picture 2" descr="D:\ЕГОР\универ\ПАЛЕОНТОЛОГИЯ\Альбом\DSC02802.JPG"/>
          <p:cNvPicPr>
            <a:picLocks noChangeAspect="1" noChangeArrowheads="1"/>
          </p:cNvPicPr>
          <p:nvPr/>
        </p:nvPicPr>
        <p:blipFill>
          <a:blip r:embed="rId3" cstate="print"/>
          <a:srcRect l="12303" r="12303" b="44455"/>
          <a:stretch>
            <a:fillRect/>
          </a:stretch>
        </p:blipFill>
        <p:spPr bwMode="auto">
          <a:xfrm>
            <a:off x="4860032" y="2996952"/>
            <a:ext cx="3909466" cy="2160240"/>
          </a:xfrm>
          <a:prstGeom prst="rect">
            <a:avLst/>
          </a:prstGeom>
          <a:noFill/>
        </p:spPr>
      </p:pic>
      <p:pic>
        <p:nvPicPr>
          <p:cNvPr id="78850" name="Picture 2" descr="G:\палео\DSC02841.JPG"/>
          <p:cNvPicPr>
            <a:picLocks noChangeAspect="1" noChangeArrowheads="1"/>
          </p:cNvPicPr>
          <p:nvPr/>
        </p:nvPicPr>
        <p:blipFill>
          <a:blip r:embed="rId4" cstate="print"/>
          <a:srcRect l="15379" t="16404" r="39985" b="16404"/>
          <a:stretch>
            <a:fillRect/>
          </a:stretch>
        </p:blipFill>
        <p:spPr bwMode="auto">
          <a:xfrm rot="5400000">
            <a:off x="1008599" y="2599913"/>
            <a:ext cx="2806322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107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ED4ECA-923B-49B1-8134-0A25B4D4CD47}"/>
</file>

<file path=customXml/itemProps2.xml><?xml version="1.0" encoding="utf-8"?>
<ds:datastoreItem xmlns:ds="http://schemas.openxmlformats.org/officeDocument/2006/customXml" ds:itemID="{45CE1D94-E2D3-42BF-81F9-070D8BCCA10A}"/>
</file>

<file path=customXml/itemProps3.xml><?xml version="1.0" encoding="utf-8"?>
<ds:datastoreItem xmlns:ds="http://schemas.openxmlformats.org/officeDocument/2006/customXml" ds:itemID="{BBF2787B-43FE-4C59-AFB0-E9DA22C617ED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152</Words>
  <Application>Microsoft Office PowerPoint</Application>
  <PresentationFormat>Экран (4:3)</PresentationFormat>
  <Paragraphs>52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Таня</cp:lastModifiedBy>
  <cp:revision>8</cp:revision>
  <dcterms:created xsi:type="dcterms:W3CDTF">2016-03-15T08:01:35Z</dcterms:created>
  <dcterms:modified xsi:type="dcterms:W3CDTF">2016-03-21T18:44:20Z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